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0052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2761488"/>
            <a:ext cx="9692640" cy="1005840"/>
          </a:xfrm>
        </p:spPr>
        <p:txBody>
          <a:bodyPr wrap="square" anchor="b" lIns="0" rIns="0" tIns="0" bIns="0"/>
          <a:lstStyle>
            <a:lvl1pPr algn="l" marL="0" indent="0">
              <a:lnSpc>
                <a:spcPct val="108000"/>
              </a:lnSpc>
              <a:spcBef>
                <a:spcPts val="0"/>
              </a:spcBef>
              <a:buNone/>
              <a:defRPr sz="4000" b="1">
                <a:solidFill>
                  <a:srgbClr val="FFFFFF"/>
                </a:solidFill>
                <a:latin typeface="Segoe UI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2960" y="3895344"/>
            <a:ext cx="9692640" cy="822960"/>
          </a:xfrm>
        </p:spPr>
        <p:txBody>
          <a:bodyPr wrap="square" anchor="t" lIns="0" rIns="0" tIns="0" bIns="0"/>
          <a:lstStyle>
            <a:lvl1pPr algn="l" marL="0" indent="0">
              <a:lnSpc>
                <a:spcPct val="108000"/>
              </a:lnSpc>
              <a:spcBef>
                <a:spcPts val="0"/>
              </a:spcBef>
              <a:buNone/>
              <a:defRPr sz="1800" b="0">
                <a:solidFill>
                  <a:srgbClr val="C9D9EA"/>
                </a:solidFill>
                <a:latin typeface="Segoe UI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6" name="Canada Post postmark" descr="Canada Pos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1170432"/>
            <a:ext cx="914400" cy="914400"/>
          </a:xfrm>
          <a:prstGeom prst="rect">
            <a:avLst/>
          </a:prstGeom>
        </p:spPr>
      </p:pic>
      <p:sp>
        <p:nvSpPr>
          <p:cNvPr id="107" name="band"/>
          <p:cNvSpPr/>
          <p:nvPr/>
        </p:nvSpPr>
        <p:spPr>
          <a:xfrm>
            <a:off x="822960" y="2487168"/>
            <a:ext cx="1463040" cy="50292"/>
          </a:xfrm>
          <a:prstGeom prst="rect">
            <a:avLst/>
          </a:prstGeom>
          <a:solidFill>
            <a:srgbClr val="CA26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8" name="label"/>
          <p:cNvSpPr txBox="1"/>
          <p:nvPr/>
        </p:nvSpPr>
        <p:spPr>
          <a:xfrm>
            <a:off x="822960" y="6071616"/>
            <a:ext cx="731520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000" b="0" spc="160">
                <a:solidFill>
                  <a:srgbClr val="C9D9EA"/>
                </a:solidFill>
                <a:latin typeface="Segoe UI"/>
              </a:rPr>
              <a:t>CANADA POST  ·  COMMERCIAL PARCEL</a:t>
            </a:r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48640"/>
            <a:ext cx="10545775" cy="749808"/>
          </a:xfrm>
        </p:spPr>
        <p:txBody>
          <a:bodyPr wrap="square" anchor="b" lIns="0" rIns="0" tIns="0" bIns="0"/>
          <a:lstStyle>
            <a:lvl1pPr algn="l" marL="0" indent="0">
              <a:lnSpc>
                <a:spcPct val="108000"/>
              </a:lnSpc>
              <a:spcBef>
                <a:spcPts val="0"/>
              </a:spcBef>
              <a:buNone/>
              <a:defRPr sz="3000" b="1">
                <a:solidFill>
                  <a:srgbClr val="1F2937"/>
                </a:solidFill>
                <a:latin typeface="Segoe UI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627632"/>
            <a:ext cx="10545775" cy="4480560"/>
          </a:xfrm>
        </p:spPr>
        <p:txBody>
          <a:bodyPr wrap="square" anchor="t" lIns="0" rIns="0" tIns="0" bIns="0"/>
          <a:lstStyle>
            <a:lvl1pPr algn="l" marL="237744" indent="-237744">
              <a:lnSpc>
                <a:spcPct val="108000"/>
              </a:lnSpc>
              <a:spcBef>
                <a:spcPts val="900"/>
              </a:spcBef>
              <a:buClr>
                <a:srgbClr val="CA261A"/>
              </a:buClr>
              <a:buFont typeface="Arial"/>
              <a:buChar char="•"/>
              <a:defRPr sz="1600" b="0">
                <a:solidFill>
                  <a:srgbClr val="1F2937"/>
                </a:solidFill>
                <a:latin typeface="Segoe UI"/>
              </a:defRPr>
            </a:lvl1pPr>
            <a:lvl2pPr algn="l" marL="475488" indent="-475488">
              <a:lnSpc>
                <a:spcPct val="108000"/>
              </a:lnSpc>
              <a:spcBef>
                <a:spcPts val="500"/>
              </a:spcBef>
              <a:buClr>
                <a:srgbClr val="CA261A"/>
              </a:buClr>
              <a:buFont typeface="Arial"/>
              <a:buChar char="–"/>
              <a:defRPr sz="1400" b="0">
                <a:solidFill>
                  <a:srgbClr val="5B6879"/>
                </a:solidFill>
                <a:latin typeface="Segoe UI"/>
              </a:defRPr>
            </a:lvl2pPr>
            <a:lvl3pPr algn="l" marL="713232" indent="-713232">
              <a:lnSpc>
                <a:spcPct val="108000"/>
              </a:lnSpc>
              <a:spcBef>
                <a:spcPts val="400"/>
              </a:spcBef>
              <a:buClr>
                <a:srgbClr val="CA261A"/>
              </a:buClr>
              <a:buFont typeface="Arial"/>
              <a:buChar char="–"/>
              <a:defRPr sz="1300" b="0">
                <a:solidFill>
                  <a:srgbClr val="5B6879"/>
                </a:solidFill>
                <a:latin typeface="Segoe UI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bg>
      <p:bgPr>
        <a:solidFill>
          <a:srgbClr val="0052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706624"/>
            <a:ext cx="9692640" cy="914400"/>
          </a:xfrm>
        </p:spPr>
        <p:txBody>
          <a:bodyPr anchor="b" wrap="square" lIns="0" rIns="0" tIns="0" bIns="0"/>
          <a:lstStyle>
            <a:lvl1pPr algn="l" marL="0" indent="0">
              <a:lnSpc>
                <a:spcPct val="108000"/>
              </a:lnSpc>
              <a:spcBef>
                <a:spcPts val="0"/>
              </a:spcBef>
              <a:buNone/>
              <a:defRPr sz="3400" b="1">
                <a:solidFill>
                  <a:srgbClr val="FFFFFF"/>
                </a:solidFill>
                <a:latin typeface="Segoe UI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3785615"/>
            <a:ext cx="9692640" cy="1097280"/>
          </a:xfrm>
        </p:spPr>
        <p:txBody>
          <a:bodyPr anchor="t" wrap="square" lIns="0" rIns="0" tIns="0" bIns="0"/>
          <a:lstStyle>
            <a:lvl1pPr algn="l" marL="0" indent="0">
              <a:lnSpc>
                <a:spcPct val="108000"/>
              </a:lnSpc>
              <a:spcBef>
                <a:spcPts val="0"/>
              </a:spcBef>
              <a:buNone/>
              <a:defRPr sz="1700" b="0">
                <a:solidFill>
                  <a:srgbClr val="C9D9EA"/>
                </a:solidFill>
                <a:latin typeface="Segoe UI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9" name="Canada Post postmark" descr="Canada Pos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1463040"/>
            <a:ext cx="566928" cy="566928"/>
          </a:xfrm>
          <a:prstGeom prst="rect">
            <a:avLst/>
          </a:prstGeom>
        </p:spPr>
      </p:pic>
      <p:sp>
        <p:nvSpPr>
          <p:cNvPr id="110" name="band"/>
          <p:cNvSpPr/>
          <p:nvPr/>
        </p:nvSpPr>
        <p:spPr>
          <a:xfrm>
            <a:off x="822960" y="2432304"/>
            <a:ext cx="1005840" cy="50292"/>
          </a:xfrm>
          <a:prstGeom prst="rect">
            <a:avLst/>
          </a:prstGeom>
          <a:solidFill>
            <a:srgbClr val="CA26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48640"/>
            <a:ext cx="10545775" cy="749808"/>
          </a:xfrm>
        </p:spPr>
        <p:txBody>
          <a:bodyPr wrap="square" anchor="b" lIns="0" rIns="0" tIns="0" bIns="0"/>
          <a:lstStyle>
            <a:lvl1pPr algn="l" marL="0" indent="0">
              <a:lnSpc>
                <a:spcPct val="108000"/>
              </a:lnSpc>
              <a:spcBef>
                <a:spcPts val="0"/>
              </a:spcBef>
              <a:buNone/>
              <a:defRPr sz="3000" b="1">
                <a:solidFill>
                  <a:srgbClr val="1F2937"/>
                </a:solidFill>
                <a:latin typeface="Segoe UI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627632"/>
            <a:ext cx="5093208" cy="4480560"/>
          </a:xfrm>
        </p:spPr>
        <p:txBody>
          <a:bodyPr wrap="square" anchor="t" lIns="0" rIns="0" tIns="0" bIns="0"/>
          <a:lstStyle>
            <a:lvl1pPr algn="l" marL="237744" indent="-237744">
              <a:lnSpc>
                <a:spcPct val="108000"/>
              </a:lnSpc>
              <a:spcBef>
                <a:spcPts val="900"/>
              </a:spcBef>
              <a:buClr>
                <a:srgbClr val="CA261A"/>
              </a:buClr>
              <a:buFont typeface="Arial"/>
              <a:buChar char="•"/>
              <a:defRPr sz="1600" b="0">
                <a:solidFill>
                  <a:srgbClr val="1F2937"/>
                </a:solidFill>
                <a:latin typeface="Segoe UI"/>
              </a:defRPr>
            </a:lvl1pPr>
            <a:lvl2pPr algn="l" marL="475488" indent="-475488">
              <a:lnSpc>
                <a:spcPct val="108000"/>
              </a:lnSpc>
              <a:spcBef>
                <a:spcPts val="500"/>
              </a:spcBef>
              <a:buClr>
                <a:srgbClr val="CA261A"/>
              </a:buClr>
              <a:buFont typeface="Arial"/>
              <a:buChar char="–"/>
              <a:defRPr sz="1400" b="0">
                <a:solidFill>
                  <a:srgbClr val="5B6879"/>
                </a:solidFill>
                <a:latin typeface="Segoe UI"/>
              </a:defRPr>
            </a:lvl2pPr>
            <a:lvl3pPr algn="l" marL="713232" indent="-713232">
              <a:lnSpc>
                <a:spcPct val="108000"/>
              </a:lnSpc>
              <a:spcBef>
                <a:spcPts val="400"/>
              </a:spcBef>
              <a:buClr>
                <a:srgbClr val="CA261A"/>
              </a:buClr>
              <a:buFont typeface="Arial"/>
              <a:buChar char="–"/>
              <a:defRPr sz="1300" b="0">
                <a:solidFill>
                  <a:srgbClr val="5B6879"/>
                </a:solidFill>
                <a:latin typeface="Segoe UI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5527" y="1627632"/>
            <a:ext cx="5093208" cy="4480560"/>
          </a:xfrm>
        </p:spPr>
        <p:txBody>
          <a:bodyPr wrap="square" anchor="t" lIns="0" rIns="0" tIns="0" bIns="0"/>
          <a:lstStyle>
            <a:lvl1pPr algn="l" marL="237744" indent="-237744">
              <a:lnSpc>
                <a:spcPct val="108000"/>
              </a:lnSpc>
              <a:spcBef>
                <a:spcPts val="900"/>
              </a:spcBef>
              <a:buClr>
                <a:srgbClr val="CA261A"/>
              </a:buClr>
              <a:buFont typeface="Arial"/>
              <a:buChar char="•"/>
              <a:defRPr sz="1600" b="0">
                <a:solidFill>
                  <a:srgbClr val="1F2937"/>
                </a:solidFill>
                <a:latin typeface="Segoe UI"/>
              </a:defRPr>
            </a:lvl1pPr>
            <a:lvl2pPr algn="l" marL="475488" indent="-475488">
              <a:lnSpc>
                <a:spcPct val="108000"/>
              </a:lnSpc>
              <a:spcBef>
                <a:spcPts val="500"/>
              </a:spcBef>
              <a:buClr>
                <a:srgbClr val="CA261A"/>
              </a:buClr>
              <a:buFont typeface="Arial"/>
              <a:buChar char="–"/>
              <a:defRPr sz="1400" b="0">
                <a:solidFill>
                  <a:srgbClr val="5B6879"/>
                </a:solidFill>
                <a:latin typeface="Segoe UI"/>
              </a:defRPr>
            </a:lvl2pPr>
            <a:lvl3pPr algn="l" marL="713232" indent="-713232">
              <a:lnSpc>
                <a:spcPct val="108000"/>
              </a:lnSpc>
              <a:spcBef>
                <a:spcPts val="400"/>
              </a:spcBef>
              <a:buClr>
                <a:srgbClr val="CA261A"/>
              </a:buClr>
              <a:buFont typeface="Arial"/>
              <a:buChar char="–"/>
              <a:defRPr sz="1300" b="0">
                <a:solidFill>
                  <a:srgbClr val="5B6879"/>
                </a:solidFill>
                <a:latin typeface="Segoe UI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48640"/>
            <a:ext cx="10545775" cy="749808"/>
          </a:xfrm>
        </p:spPr>
        <p:txBody>
          <a:bodyPr wrap="square" anchor="b" lIns="0" rIns="0" tIns="0" bIns="0"/>
          <a:lstStyle>
            <a:lvl1pPr algn="l" marL="0" indent="0">
              <a:lnSpc>
                <a:spcPct val="108000"/>
              </a:lnSpc>
              <a:spcBef>
                <a:spcPts val="0"/>
              </a:spcBef>
              <a:buNone/>
              <a:defRPr sz="3000" b="1">
                <a:solidFill>
                  <a:srgbClr val="1F2937"/>
                </a:solidFill>
                <a:latin typeface="Segoe UI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548640"/>
            <a:ext cx="10545775" cy="749808"/>
          </a:xfrm>
          <a:prstGeom prst="rect">
            <a:avLst/>
          </a:prstGeom>
        </p:spPr>
        <p:txBody>
          <a:bodyPr vert="horz" lIns="0" tIns="0" rIns="0" bIns="0" rtlCol="0" anchor="b" wrap="square">
            <a:normAutofit/>
          </a:bodyPr>
          <a:lstStyle>
            <a:lvl1pPr algn="l" marL="0" indent="0">
              <a:lnSpc>
                <a:spcPct val="108000"/>
              </a:lnSpc>
              <a:spcBef>
                <a:spcPts val="0"/>
              </a:spcBef>
              <a:buNone/>
              <a:defRPr sz="3000" b="1">
                <a:solidFill>
                  <a:srgbClr val="1F2937"/>
                </a:solidFill>
                <a:latin typeface="Segoe UI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627632"/>
            <a:ext cx="10545775" cy="4480560"/>
          </a:xfrm>
          <a:prstGeom prst="rect">
            <a:avLst/>
          </a:prstGeom>
        </p:spPr>
        <p:txBody>
          <a:bodyPr vert="horz" lIns="0" tIns="0" rIns="0" bIns="0" rtlCol="0" wrap="square" anchor="t">
            <a:normAutofit/>
          </a:bodyPr>
          <a:lstStyle>
            <a:lvl1pPr algn="l" marL="237744" indent="-237744">
              <a:lnSpc>
                <a:spcPct val="108000"/>
              </a:lnSpc>
              <a:spcBef>
                <a:spcPts val="900"/>
              </a:spcBef>
              <a:buClr>
                <a:srgbClr val="CA261A"/>
              </a:buClr>
              <a:buFont typeface="Arial"/>
              <a:buChar char="•"/>
              <a:defRPr sz="1600" b="0">
                <a:solidFill>
                  <a:srgbClr val="1F2937"/>
                </a:solidFill>
                <a:latin typeface="Segoe UI"/>
              </a:defRPr>
            </a:lvl1pPr>
            <a:lvl2pPr algn="l" marL="475488" indent="-475488">
              <a:lnSpc>
                <a:spcPct val="108000"/>
              </a:lnSpc>
              <a:spcBef>
                <a:spcPts val="500"/>
              </a:spcBef>
              <a:buClr>
                <a:srgbClr val="CA261A"/>
              </a:buClr>
              <a:buFont typeface="Arial"/>
              <a:buChar char="–"/>
              <a:defRPr sz="1400" b="0">
                <a:solidFill>
                  <a:srgbClr val="5B6879"/>
                </a:solidFill>
                <a:latin typeface="Segoe UI"/>
              </a:defRPr>
            </a:lvl2pPr>
            <a:lvl3pPr algn="l" marL="713232" indent="-713232">
              <a:lnSpc>
                <a:spcPct val="108000"/>
              </a:lnSpc>
              <a:spcBef>
                <a:spcPts val="400"/>
              </a:spcBef>
              <a:buClr>
                <a:srgbClr val="CA261A"/>
              </a:buClr>
              <a:buFont typeface="Arial"/>
              <a:buChar char="–"/>
              <a:defRPr sz="1300" b="0">
                <a:solidFill>
                  <a:srgbClr val="5B6879"/>
                </a:solidFill>
                <a:latin typeface="Segoe UI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101" name="band"/>
          <p:cNvSpPr/>
          <p:nvPr/>
        </p:nvSpPr>
        <p:spPr>
          <a:xfrm>
            <a:off x="0" y="0"/>
            <a:ext cx="12191695" cy="146304"/>
          </a:xfrm>
          <a:prstGeom prst="rect">
            <a:avLst/>
          </a:prstGeom>
          <a:solidFill>
            <a:srgbClr val="0052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2" name="band"/>
          <p:cNvSpPr/>
          <p:nvPr/>
        </p:nvSpPr>
        <p:spPr>
          <a:xfrm>
            <a:off x="822960" y="1371600"/>
            <a:ext cx="566928" cy="50292"/>
          </a:xfrm>
          <a:prstGeom prst="rect">
            <a:avLst/>
          </a:prstGeom>
          <a:solidFill>
            <a:srgbClr val="CA26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3" name="band"/>
          <p:cNvSpPr/>
          <p:nvPr/>
        </p:nvSpPr>
        <p:spPr>
          <a:xfrm>
            <a:off x="822960" y="6254496"/>
            <a:ext cx="10545775" cy="9525"/>
          </a:xfrm>
          <a:prstGeom prst="rect">
            <a:avLst/>
          </a:prstGeom>
          <a:solidFill>
            <a:srgbClr val="DCE3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04" name="Canada Post postmark" descr="Canada Post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2960" y="6391656"/>
            <a:ext cx="219456" cy="219456"/>
          </a:xfrm>
          <a:prstGeom prst="rect">
            <a:avLst/>
          </a:prstGeom>
        </p:spPr>
      </p:pic>
      <p:sp>
        <p:nvSpPr>
          <p:cNvPr id="105" name="label"/>
          <p:cNvSpPr txBox="1"/>
          <p:nvPr/>
        </p:nvSpPr>
        <p:spPr>
          <a:xfrm>
            <a:off x="1133856" y="6419088"/>
            <a:ext cx="2743200" cy="20116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900" b="0">
                <a:solidFill>
                  <a:srgbClr val="5B6879"/>
                </a:solidFill>
                <a:latin typeface="Segoe UI"/>
              </a:rPr>
              <a:t>Canada Post  ·  Commercial</a:t>
            </a:r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Tailwind Traders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Annual pricing and service review</a:t>
            </a:r>
          </a:p>
          <a:p>
            <a:pPr>
              <a:defRPr sz="1300">
                <a:solidFill>
                  <a:srgbClr val="C9D9EA"/>
                </a:solidFill>
                <a:latin typeface="Segoe UI"/>
              </a:defRPr>
            </a:pPr>
            <a:r>
              <a:t>March 2026  ·  Prepared by Canada Post Commercial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Where the account stands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500">
                <a:solidFill>
                  <a:srgbClr val="5B6879"/>
                </a:solidFill>
                <a:latin typeface="Segoe UI"/>
              </a:defRPr>
            </a:pPr>
            <a:r>
              <a:t>Account context in four bullets: volume, spend, sites, and the agreement date that matters.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What the data shows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500">
                <a:solidFill>
                  <a:srgbClr val="5B6879"/>
                </a:solidFill>
                <a:latin typeface="Segoe UI"/>
              </a:defRPr>
            </a:pPr>
            <a:r>
              <a:t>One headline sentence, then no more than three supporting figures. Every figure keeps its unit and its period.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What is at risk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500">
                <a:solidFill>
                  <a:srgbClr val="5B6879"/>
                </a:solidFill>
                <a:latin typeface="Segoe UI"/>
              </a:defRPr>
            </a:pPr>
            <a:r>
              <a:t>The exposed volume as a number and as a share, with anything unverified labelled as an estimate.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What we are proposing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500">
                <a:solidFill>
                  <a:srgbClr val="5B6879"/>
                </a:solidFill>
                <a:latin typeface="Segoe UI"/>
              </a:defRPr>
            </a:pPr>
            <a:r>
              <a:t>The services, what each one fixes, and what it costs. Say which items carry no charge.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decision we are asking for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 sz="1500">
                <a:solidFill>
                  <a:srgbClr val="5B6879"/>
                </a:solidFill>
                <a:latin typeface="Segoe UI"/>
              </a:defRPr>
            </a:pPr>
            <a:r>
              <a:t>One decision, one owner, one date, and what happens next if it is taken.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anada Post">
  <a:themeElements>
    <a:clrScheme name="Canada Post">
      <a:dk1>
        <a:srgbClr val="1F2937"/>
      </a:dk1>
      <a:lt1>
        <a:srgbClr val="FFFFFF"/>
      </a:lt1>
      <a:dk2>
        <a:srgbClr val="00529C"/>
      </a:dk2>
      <a:lt2>
        <a:srgbClr val="F4F6F9"/>
      </a:lt2>
      <a:accent1>
        <a:srgbClr val="CA261A"/>
      </a:accent1>
      <a:accent2>
        <a:srgbClr val="00529C"/>
      </a:accent2>
      <a:accent3>
        <a:srgbClr val="5B6879"/>
      </a:accent3>
      <a:accent4>
        <a:srgbClr val="7FA9D4"/>
      </a:accent4>
      <a:accent5>
        <a:srgbClr val="E39A92"/>
      </a:accent5>
      <a:accent6>
        <a:srgbClr val="9AA7B5"/>
      </a:accent6>
      <a:hlink>
        <a:srgbClr val="00529C"/>
      </a:hlink>
      <a:folHlink>
        <a:srgbClr val="5B6879"/>
      </a:folHlink>
    </a:clrScheme>
    <a:fontScheme name="Canada Post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